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1"/>
  </p:notesMasterIdLst>
  <p:sldIdLst>
    <p:sldId id="277" r:id="rId3"/>
    <p:sldId id="321" r:id="rId4"/>
    <p:sldId id="378" r:id="rId5"/>
    <p:sldId id="372" r:id="rId6"/>
    <p:sldId id="373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74" r:id="rId16"/>
    <p:sldId id="375" r:id="rId17"/>
    <p:sldId id="376" r:id="rId18"/>
    <p:sldId id="377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7" r:id="rId33"/>
    <p:sldId id="401" r:id="rId34"/>
    <p:sldId id="402" r:id="rId35"/>
    <p:sldId id="403" r:id="rId36"/>
    <p:sldId id="404" r:id="rId37"/>
    <p:sldId id="405" r:id="rId38"/>
    <p:sldId id="406" r:id="rId39"/>
    <p:sldId id="306" r:id="rId40"/>
  </p:sldIdLst>
  <p:sldSz cx="9144000" cy="6858000" type="screen4x3"/>
  <p:notesSz cx="6781800" cy="9067800"/>
  <p:defaultTextStyle>
    <a:defPPr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CB6BBEF7-9717-4733-A929-535518E6EBF6}">
          <p14:sldIdLst>
            <p14:sldId id="277"/>
          </p14:sldIdLst>
        </p14:section>
        <p14:section name="Sistemas de Informação" id="{16378913-E5ED-4281-BAF5-F1F938CB0BED}">
          <p14:sldIdLst>
            <p14:sldId id="321"/>
            <p14:sldId id="378"/>
            <p14:sldId id="372"/>
            <p14:sldId id="373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74"/>
            <p14:sldId id="375"/>
            <p14:sldId id="376"/>
            <p14:sldId id="377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7"/>
            <p14:sldId id="401"/>
            <p14:sldId id="402"/>
            <p14:sldId id="403"/>
            <p14:sldId id="404"/>
            <p14:sldId id="405"/>
            <p14:sldId id="406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6">
          <p15:clr>
            <a:srgbClr val="A4A3A4"/>
          </p15:clr>
        </p15:guide>
        <p15:guide id="2" pos="21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35" autoAdjust="0"/>
    <p:restoredTop sz="89876" autoAdjust="0"/>
  </p:normalViewPr>
  <p:slideViewPr>
    <p:cSldViewPr>
      <p:cViewPr varScale="1">
        <p:scale>
          <a:sx n="65" d="100"/>
          <a:sy n="65" d="100"/>
        </p:scale>
        <p:origin x="73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0272"/>
    </p:cViewPr>
  </p:sorterViewPr>
  <p:notesViewPr>
    <p:cSldViewPr>
      <p:cViewPr varScale="1">
        <p:scale>
          <a:sx n="56" d="100"/>
          <a:sy n="56" d="100"/>
        </p:scale>
        <p:origin x="-2850" y="-96"/>
      </p:cViewPr>
      <p:guideLst>
        <p:guide orient="horz" pos="2856"/>
        <p:guide pos="21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1450" y="0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/>
          <a:lstStyle>
            <a:lvl1pPr algn="r" latinLnBrk="0">
              <a:defRPr lang="pt-BR" sz="1200"/>
            </a:lvl1pPr>
          </a:lstStyle>
          <a:p>
            <a:fld id="{00F830A1-3891-4B82-A120-081866556DA0}" type="datetimeFigureOut">
              <a:pPr/>
              <a:t>23/02/2017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23950" y="681038"/>
            <a:ext cx="4533900" cy="34004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62" tIns="45281" rIns="90562" bIns="45281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180" y="4307205"/>
            <a:ext cx="5425440" cy="4080510"/>
          </a:xfrm>
          <a:prstGeom prst="rect">
            <a:avLst/>
          </a:prstGeom>
        </p:spPr>
        <p:txBody>
          <a:bodyPr vert="horz" lIns="90562" tIns="45281" rIns="90562" bIns="45281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l" latinLnBrk="0">
              <a:defRPr lang="pt-BR"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1450" y="8612837"/>
            <a:ext cx="2938780" cy="453390"/>
          </a:xfrm>
          <a:prstGeom prst="rect">
            <a:avLst/>
          </a:prstGeom>
        </p:spPr>
        <p:txBody>
          <a:bodyPr vert="horz" lIns="90562" tIns="45281" rIns="90562" bIns="45281" rtlCol="0" anchor="b"/>
          <a:lstStyle>
            <a:lvl1pPr algn="r" latinLnBrk="0">
              <a:defRPr lang="pt-BR" sz="1200"/>
            </a:lvl1pPr>
          </a:lstStyle>
          <a:p>
            <a:fld id="{58CC9574-A819-4FE4-99A7-1E27AD09ADC2}" type="slidenum"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940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C9574-A819-4FE4-99A7-1E27AD09ADC2}" type="slidenum">
              <a:rPr lang="pt-BR" smtClean="0"/>
              <a:pPr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000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pt-BR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 eaLnBrk="1" latinLnBrk="0" hangingPunct="1">
              <a:buNone/>
              <a:defRPr kumimoji="0" lang="pt-BR"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pt-BR"/>
              <a:t>Clique para editar o estilo do subtítulo mestre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 eaLnBrk="1" latinLnBrk="0" hangingPunct="1">
              <a:defRPr kumimoji="0" lang="pt-BR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eaLnBrk="1" latinLnBrk="0" hangingPunct="1"/>
            <a:r>
              <a:rPr lang="pt-BR"/>
              <a:t>Clique para editar o título mestre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ídia com Legend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pt-BR" b="1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pt-BR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 eaLnBrk="1" latinLnBrk="0" hangingPunct="1">
              <a:buNone/>
              <a:defRPr kumimoji="0" lang="pt-BR"/>
            </a:lvl1pPr>
          </a:lstStyle>
          <a:p>
            <a:pPr eaLnBrk="1" latinLnBrk="0" hangingPunct="1"/>
            <a:r>
              <a:rPr lang="pt-BR"/>
              <a:t>Clique no ícone para adicionar mídia</a:t>
            </a:r>
            <a:endParaRPr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 eaLnBrk="1" latinLnBrk="0" hangingPunct="1">
              <a:buNone/>
              <a:defRPr kumimoji="0" lang="pt-BR" sz="2400">
                <a:solidFill>
                  <a:schemeClr val="bg1"/>
                </a:solidFill>
              </a:defRPr>
            </a:lvl1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pt-BR" b="1">
              <a:latin typeface="Georgia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rmAutofit/>
          </a:bodyPr>
          <a:lstStyle>
            <a:lvl1pPr algn="ctr" eaLnBrk="1" latinLnBrk="0" hangingPunct="1">
              <a:defRPr kumimoji="0" lang="pt-BR"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 eaLnBrk="1" latinLnBrk="0" hangingPunct="1">
              <a:buNone/>
              <a:defRPr kumimoji="0" lang="pt-BR" sz="3200"/>
            </a:lvl1pPr>
            <a:lvl2pPr marL="457200" indent="0" eaLnBrk="1" latinLnBrk="0" hangingPunct="1">
              <a:buNone/>
              <a:defRPr kumimoji="0" lang="pt-BR" sz="2800"/>
            </a:lvl2pPr>
            <a:lvl3pPr marL="914400" indent="0" eaLnBrk="1" latinLnBrk="0" hangingPunct="1">
              <a:buNone/>
              <a:defRPr kumimoji="0" lang="pt-BR" sz="2400"/>
            </a:lvl3pPr>
            <a:lvl4pPr marL="1371600" indent="0" eaLnBrk="1" latinLnBrk="0" hangingPunct="1">
              <a:buNone/>
              <a:defRPr kumimoji="0" lang="pt-BR" sz="2000"/>
            </a:lvl4pPr>
            <a:lvl5pPr marL="1828800" indent="0" eaLnBrk="1" latinLnBrk="0" hangingPunct="1">
              <a:buNone/>
              <a:defRPr kumimoji="0" lang="pt-BR" sz="2000"/>
            </a:lvl5pPr>
            <a:lvl6pPr marL="2286000" indent="0" eaLnBrk="1" latinLnBrk="0" hangingPunct="1">
              <a:buNone/>
              <a:defRPr kumimoji="0" lang="pt-BR" sz="2000"/>
            </a:lvl6pPr>
            <a:lvl7pPr marL="2743200" indent="0" eaLnBrk="1" latinLnBrk="0" hangingPunct="1">
              <a:buNone/>
              <a:defRPr kumimoji="0" lang="pt-BR" sz="2000"/>
            </a:lvl7pPr>
            <a:lvl8pPr marL="3200400" indent="0" eaLnBrk="1" latinLnBrk="0" hangingPunct="1">
              <a:buNone/>
              <a:defRPr kumimoji="0" lang="pt-BR" sz="2000"/>
            </a:lvl8pPr>
            <a:lvl9pPr marL="3657600" indent="0" eaLnBrk="1" latinLnBrk="0" hangingPunct="1">
              <a:buNone/>
              <a:defRPr kumimoji="0" lang="pt-BR" sz="2000"/>
            </a:lvl9pPr>
          </a:lstStyle>
          <a:p>
            <a:pPr eaLnBrk="1" latinLnBrk="0" hangingPunct="1"/>
            <a:r>
              <a:rPr lang="pt-BR"/>
              <a:t>Clique no ícone para adicionar uma imagem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562600"/>
            <a:ext cx="5486400" cy="609600"/>
          </a:xfrm>
        </p:spPr>
        <p:txBody>
          <a:bodyPr/>
          <a:lstStyle>
            <a:lvl1pPr marL="0" indent="0" algn="ctr" eaLnBrk="1" latinLnBrk="0" hangingPunct="1">
              <a:buNone/>
              <a:defRPr kumimoji="0" lang="pt-BR" sz="1400"/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Texto Vertica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 eaLnBrk="1" latinLnBrk="0" hangingPunct="1">
              <a:defRPr kumimoji="0" lang="pt-BR"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/>
              <a:t>    Clique para editar o título Mestre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715000" y="274638"/>
            <a:ext cx="2057400" cy="5851525"/>
          </a:xfrm>
        </p:spPr>
        <p:txBody>
          <a:bodyPr vert="eaVert"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5105400" cy="585152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1992354"/>
            <a:ext cx="5867400" cy="1970046"/>
          </a:xfrm>
        </p:spPr>
        <p:txBody>
          <a:bodyPr anchor="ctr">
            <a:normAutofit/>
          </a:bodyPr>
          <a:lstStyle>
            <a:lvl1pPr algn="l" eaLnBrk="1" latinLnBrk="0" hangingPunct="1">
              <a:defRPr kumimoji="0" lang="pt-BR" sz="3000" b="1" cap="all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5105400"/>
            <a:ext cx="8229601" cy="375787"/>
          </a:xfrm>
        </p:spPr>
        <p:txBody>
          <a:bodyPr anchor="b">
            <a:normAutofit/>
          </a:bodyPr>
          <a:lstStyle>
            <a:lvl1pPr marL="0" indent="0" algn="r" eaLnBrk="1" latinLnBrk="0" hangingPunct="1">
              <a:buNone/>
              <a:defRPr kumimoji="0" lang="pt-BR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pt-BR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eaLnBrk="1" latinLnBrk="0" hangingPunct="1">
              <a:buNone/>
              <a:defRPr kumimoji="0" lang="pt-BR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/>
              <a:t>           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>
                <a:solidFill>
                  <a:srgbClr val="FF6600"/>
                </a:solidFill>
              </a:rPr>
              <a:t>           </a:t>
            </a: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pt-BR"/>
              <a:t>       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180" y="76200"/>
            <a:ext cx="8403020" cy="685800"/>
          </a:xfrm>
        </p:spPr>
        <p:txBody>
          <a:bodyPr anchor="ctr" anchorCtr="0">
            <a:normAutofit/>
          </a:bodyPr>
          <a:lstStyle>
            <a:lvl1pPr algn="l" eaLnBrk="1" latinLnBrk="0" hangingPunct="1">
              <a:defRPr kumimoji="0" lang="pt-BR" sz="3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: Ênfas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pt-BR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1"/>
            <a:ext cx="7068015" cy="838200"/>
          </a:xfrm>
        </p:spPr>
        <p:txBody>
          <a:bodyPr anchor="b">
            <a:normAutofit/>
          </a:bodyPr>
          <a:lstStyle>
            <a:lvl1pPr algn="l" eaLnBrk="1" latinLnBrk="0" hangingPunct="1">
              <a:defRPr kumimoji="0" lang="pt-BR" sz="2800">
                <a:solidFill>
                  <a:schemeClr val="bg1"/>
                </a:solidFill>
              </a:defRPr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2"/>
            <a:ext cx="4038600" cy="3971455"/>
          </a:xfrm>
        </p:spPr>
        <p:txBody>
          <a:bodyPr/>
          <a:lstStyle>
            <a:lvl1pPr eaLnBrk="1" latinLnBrk="0" hangingPunct="1">
              <a:defRPr kumimoji="0" lang="pt-BR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pt-BR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pt-BR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4038600" cy="3971454"/>
          </a:xfrm>
        </p:spPr>
        <p:txBody>
          <a:bodyPr/>
          <a:lstStyle>
            <a:lvl1pPr eaLnBrk="1" latinLnBrk="0" hangingPunct="1">
              <a:defRPr kumimoji="0" lang="pt-BR"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eaLnBrk="1" latinLnBrk="0" hangingPunct="1">
              <a:defRPr kumimoji="0" lang="pt-BR"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eaLnBrk="1" latinLnBrk="0" hangingPunct="1">
              <a:defRPr kumimoji="0" lang="pt-BR"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eaLnBrk="1" latinLnBrk="0" hangingPunct="1">
              <a:defRPr kumimoji="0"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eaLnBrk="1" latinLnBrk="0" hangingPunct="1">
              <a:defRPr kumimoji="0" lang="pt-BR"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eaLnBrk="1" latinLnBrk="0" hangingPunct="1">
              <a:defRPr kumimoji="0" lang="pt-BR" sz="1800"/>
            </a:lvl6pPr>
            <a:lvl7pPr eaLnBrk="1" latinLnBrk="0" hangingPunct="1">
              <a:defRPr kumimoji="0" lang="pt-BR" sz="1800"/>
            </a:lvl7pPr>
            <a:lvl8pPr eaLnBrk="1" latinLnBrk="0" hangingPunct="1">
              <a:defRPr kumimoji="0" lang="pt-BR" sz="1800"/>
            </a:lvl8pPr>
            <a:lvl9pPr eaLnBrk="1" latinLnBrk="0" hangingPunct="1">
              <a:defRPr kumimoji="0" lang="pt-BR" sz="18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</p:spPr>
        <p:txBody>
          <a:bodyPr/>
          <a:lstStyle>
            <a:lvl1pPr algn="l" eaLnBrk="1" latinLnBrk="0" hangingPunct="1">
              <a:defRPr kumimoji="0" lang="pt-BR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: Ênfas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 eaLnBrk="1" latinLnBrk="0" hangingPunct="1">
              <a:defRPr kumimoji="0" lang="pt-BR" sz="4600" b="1" kern="1200" spc="-150" baseline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 eaLnBrk="1" latinLnBrk="0" hangingPunct="1">
              <a:buNone/>
              <a:defRPr kumimoji="0" lang="pt-BR" sz="2800" kern="120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 eaLnBrk="1" latinLnBrk="0" hangingPunct="1">
              <a:buNone/>
              <a:defRPr kumimoji="0" lang="pt-BR" sz="2000" b="1"/>
            </a:lvl2pPr>
            <a:lvl3pPr marL="914400" indent="0" eaLnBrk="1" latinLnBrk="0" hangingPunct="1">
              <a:buNone/>
              <a:defRPr kumimoji="0" lang="pt-BR" sz="1800" b="1"/>
            </a:lvl3pPr>
            <a:lvl4pPr marL="1371600" indent="0" eaLnBrk="1" latinLnBrk="0" hangingPunct="1">
              <a:buNone/>
              <a:defRPr kumimoji="0" lang="pt-BR" sz="1600" b="1"/>
            </a:lvl4pPr>
            <a:lvl5pPr marL="1828800" indent="0" eaLnBrk="1" latinLnBrk="0" hangingPunct="1">
              <a:buNone/>
              <a:defRPr kumimoji="0" lang="pt-BR" sz="1600" b="1"/>
            </a:lvl5pPr>
            <a:lvl6pPr marL="2286000" indent="0" eaLnBrk="1" latinLnBrk="0" hangingPunct="1">
              <a:buNone/>
              <a:defRPr kumimoji="0" lang="pt-BR" sz="1600" b="1"/>
            </a:lvl6pPr>
            <a:lvl7pPr marL="2743200" indent="0" eaLnBrk="1" latinLnBrk="0" hangingPunct="1">
              <a:buNone/>
              <a:defRPr kumimoji="0" lang="pt-BR" sz="1600" b="1"/>
            </a:lvl7pPr>
            <a:lvl8pPr marL="3200400" indent="0" eaLnBrk="1" latinLnBrk="0" hangingPunct="1">
              <a:buNone/>
              <a:defRPr kumimoji="0" lang="pt-BR" sz="1600" b="1"/>
            </a:lvl8pPr>
            <a:lvl9pPr marL="3657600" indent="0" eaLnBrk="1" latinLnBrk="0" hangingPunct="1">
              <a:buNone/>
              <a:defRPr kumimoji="0" lang="pt-BR" sz="1600" b="1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com Texto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0" lang="pt-BR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0" lang="pt-BR" sz="4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 eaLnBrk="1" latinLnBrk="0" hangingPunct="1">
              <a:buNone/>
              <a:defRPr kumimoji="0" lang="pt-BR" sz="18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kumimoji="0" lang="pt-BR"/>
              <a:t>Clique para editar o estilo do subtítulo mestre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3008313" cy="825500"/>
          </a:xfrm>
        </p:spPr>
        <p:txBody>
          <a:bodyPr anchor="b"/>
          <a:lstStyle>
            <a:lvl1pPr algn="l" eaLnBrk="1" latinLnBrk="0" hangingPunct="1">
              <a:defRPr kumimoji="0" lang="pt-BR" sz="2000" b="1"/>
            </a:lvl1pPr>
          </a:lstStyle>
          <a:p>
            <a:pPr eaLnBrk="1" latinLnBrk="0" hangingPunct="1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609600"/>
            <a:ext cx="5111750" cy="5334000"/>
          </a:xfrm>
        </p:spPr>
        <p:txBody>
          <a:bodyPr/>
          <a:lstStyle>
            <a:lvl1pPr eaLnBrk="1" latinLnBrk="0" hangingPunct="1">
              <a:defRPr kumimoji="0" lang="pt-BR" sz="2800">
                <a:solidFill>
                  <a:schemeClr val="bg1"/>
                </a:solidFill>
              </a:defRPr>
            </a:lvl1pPr>
            <a:lvl2pPr eaLnBrk="1" latinLnBrk="0" hangingPunct="1">
              <a:defRPr kumimoji="0" lang="pt-BR" sz="2800">
                <a:solidFill>
                  <a:schemeClr val="bg1"/>
                </a:solidFill>
              </a:defRPr>
            </a:lvl2pPr>
            <a:lvl3pPr eaLnBrk="1" latinLnBrk="0" hangingPunct="1">
              <a:defRPr kumimoji="0" lang="pt-BR" sz="2400">
                <a:solidFill>
                  <a:schemeClr val="bg1"/>
                </a:solidFill>
              </a:defRPr>
            </a:lvl3pPr>
            <a:lvl4pPr eaLnBrk="1" latinLnBrk="0" hangingPunct="1">
              <a:defRPr kumimoji="0" lang="pt-BR" sz="2000">
                <a:solidFill>
                  <a:schemeClr val="bg1"/>
                </a:solidFill>
              </a:defRPr>
            </a:lvl4pPr>
            <a:lvl5pPr eaLnBrk="1" latinLnBrk="0" hangingPunct="1">
              <a:defRPr kumimoji="0" lang="pt-BR" sz="2000">
                <a:solidFill>
                  <a:schemeClr val="bg1"/>
                </a:solidFill>
              </a:defRPr>
            </a:lvl5pPr>
            <a:lvl6pPr eaLnBrk="1" latinLnBrk="0" hangingPunct="1">
              <a:defRPr kumimoji="0" lang="pt-BR" sz="2000"/>
            </a:lvl6pPr>
            <a:lvl7pPr eaLnBrk="1" latinLnBrk="0" hangingPunct="1">
              <a:defRPr kumimoji="0" lang="pt-BR" sz="2000"/>
            </a:lvl7pPr>
            <a:lvl8pPr eaLnBrk="1" latinLnBrk="0" hangingPunct="1">
              <a:defRPr kumimoji="0" lang="pt-BR" sz="2000"/>
            </a:lvl8pPr>
            <a:lvl9pPr eaLnBrk="1" latinLnBrk="0" hangingPunct="1">
              <a:defRPr kumimoji="0" lang="pt-BR" sz="20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435101"/>
            <a:ext cx="3008313" cy="3822699"/>
          </a:xfrm>
        </p:spPr>
        <p:txBody>
          <a:bodyPr/>
          <a:lstStyle>
            <a:lvl1pPr marL="0" indent="0" eaLnBrk="1" latinLnBrk="0" hangingPunct="1">
              <a:buNone/>
              <a:defRPr kumimoji="0" lang="pt-BR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eaLnBrk="1" latinLnBrk="0" hangingPunct="1">
              <a:buNone/>
              <a:defRPr kumimoji="0" lang="pt-BR" sz="1200"/>
            </a:lvl2pPr>
            <a:lvl3pPr marL="914400" indent="0" eaLnBrk="1" latinLnBrk="0" hangingPunct="1">
              <a:buNone/>
              <a:defRPr kumimoji="0" lang="pt-BR" sz="1000"/>
            </a:lvl3pPr>
            <a:lvl4pPr marL="1371600" indent="0" eaLnBrk="1" latinLnBrk="0" hangingPunct="1">
              <a:buNone/>
              <a:defRPr kumimoji="0" lang="pt-BR" sz="900"/>
            </a:lvl4pPr>
            <a:lvl5pPr marL="1828800" indent="0" eaLnBrk="1" latinLnBrk="0" hangingPunct="1">
              <a:buNone/>
              <a:defRPr kumimoji="0" lang="pt-BR" sz="900"/>
            </a:lvl5pPr>
            <a:lvl6pPr marL="2286000" indent="0" eaLnBrk="1" latinLnBrk="0" hangingPunct="1">
              <a:buNone/>
              <a:defRPr kumimoji="0" lang="pt-BR" sz="900"/>
            </a:lvl6pPr>
            <a:lvl7pPr marL="2743200" indent="0" eaLnBrk="1" latinLnBrk="0" hangingPunct="1">
              <a:buNone/>
              <a:defRPr kumimoji="0" lang="pt-BR" sz="900"/>
            </a:lvl7pPr>
            <a:lvl8pPr marL="3200400" indent="0" eaLnBrk="1" latinLnBrk="0" hangingPunct="1">
              <a:buNone/>
              <a:defRPr kumimoji="0" lang="pt-BR" sz="900"/>
            </a:lvl8pPr>
            <a:lvl9pPr marL="3657600" indent="0" eaLnBrk="1" latinLnBrk="0" hangingPunct="1">
              <a:buNone/>
              <a:defRPr kumimoji="0" lang="pt-BR" sz="900"/>
            </a:lvl9pPr>
          </a:lstStyle>
          <a:p>
            <a:pPr lvl="0" eaLnBrk="1" latinLnBrk="0" hangingPunct="1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latinLnBrk="0" hangingPunct="1"/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8050E-B668-4FA7-85AD-C750C80A6E9B}" type="datetimeFigureOut">
              <a:pPr/>
              <a:t>23/02/2017</a:t>
            </a:fld>
            <a:endParaRPr kumimoji="0"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latinLnBrk="0" hangingPunct="1">
              <a:defRPr kumimoji="0"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5ECE-8B49-45CD-BE81-EF81920D1969}" type="slidenum">
              <a:pPr/>
              <a:t>‹nº›</a:t>
            </a:fld>
            <a:endParaRPr kumimoji="0"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52" r:id="rId5"/>
    <p:sldLayoutId id="2147483654" r:id="rId6"/>
    <p:sldLayoutId id="2147483655" r:id="rId7"/>
    <p:sldLayoutId id="2147483660" r:id="rId8"/>
    <p:sldLayoutId id="2147483656" r:id="rId9"/>
    <p:sldLayoutId id="2147483676" r:id="rId10"/>
    <p:sldLayoutId id="2147483657" r:id="rId11"/>
    <p:sldLayoutId id="2147483658" r:id="rId12"/>
    <p:sldLayoutId id="2147483659" r:id="rId13"/>
  </p:sldLayoutIdLst>
  <p:txStyles>
    <p:titleStyle>
      <a:lvl1pPr algn="ctr" defTabSz="914400" rtl="0" eaLnBrk="1" latinLnBrk="0" hangingPunct="1">
        <a:spcBef>
          <a:spcPct val="0"/>
        </a:spcBef>
        <a:buNone/>
        <a:defRPr kumimoji="0"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pt-BR"/>
      </a:defPPr>
      <a:lvl1pPr marL="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0"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t.wikipedia.org/wiki/Filosofia" TargetMode="External"/><Relationship Id="rId2" Type="http://schemas.openxmlformats.org/officeDocument/2006/relationships/hyperlink" Target="http://pt.wikipedia.org/wiki/L%C3%ADngua_grega_antiga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t.wikipedia.org/wiki/Premissa" TargetMode="External"/><Relationship Id="rId4" Type="http://schemas.openxmlformats.org/officeDocument/2006/relationships/hyperlink" Target="http://pt.wikipedia.org/wiki/Arist%C3%B3tele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i.pt/educacao_final/trab_final_inteligencia_artificial/fenomenos_cognitivos.html" TargetMode="External"/><Relationship Id="rId2" Type="http://schemas.openxmlformats.org/officeDocument/2006/relationships/hyperlink" Target="http://www.citi.pt/educacao_final/trab_final_inteligencia_artificial/inteligencia.html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576" y="1988840"/>
            <a:ext cx="7655768" cy="2685198"/>
          </a:xfrm>
        </p:spPr>
        <p:txBody>
          <a:bodyPr>
            <a:noAutofit/>
          </a:bodyPr>
          <a:lstStyle/>
          <a:p>
            <a:r>
              <a:rPr lang="pt-BR" sz="4400" dirty="0"/>
              <a:t>Inteligência Artificial</a:t>
            </a:r>
            <a:endParaRPr lang="pt-BR" sz="8800" b="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32" y="1444578"/>
            <a:ext cx="1872208" cy="13363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38" y="1444578"/>
            <a:ext cx="1846966" cy="133634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86702" y="1444579"/>
            <a:ext cx="1718279" cy="13363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32" y="78027"/>
            <a:ext cx="1794570" cy="136655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40257" y="84482"/>
            <a:ext cx="1584176" cy="1208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Sistemas Inteligentes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03" y="1556792"/>
            <a:ext cx="831446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4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Data mining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8496944" cy="494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8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Jogos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9513" y="1582341"/>
            <a:ext cx="878497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</a:rPr>
              <a:t>O principal benefício que o uso de IA em jogos pode propiciar ao desenvolvimento de jogos é o fator diversão.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</a:rPr>
              <a:t>Os personagens de um jogo devem simular inteligência e erros humanos e ter personalidades, devem ser capazes de fornecer diferentes níveis de dificuldade ao jogador, para que o mesmo se sinta desafiado.”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</a:endParaRPr>
          </a:p>
          <a:p>
            <a:pPr algn="ctr"/>
            <a:r>
              <a:rPr lang="pt-BR" sz="2800" dirty="0">
                <a:latin typeface="Arial" panose="020B0604020202020204" pitchFamily="34" charset="0"/>
              </a:rPr>
              <a:t>(KISHIMOTO, 2004)</a:t>
            </a:r>
            <a:endParaRPr lang="pt-BR" sz="28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010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Jogos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9513" y="1052736"/>
            <a:ext cx="87849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O jogo Black &amp; White é alvo da mídia a respeito de como as criaturas do jogo aprendem com as decisões feitas pelo jogador. Utiliza redes neurais, </a:t>
            </a:r>
            <a:r>
              <a:rPr lang="pt-BR" sz="3200" dirty="0" err="1"/>
              <a:t>reinforcement</a:t>
            </a:r>
            <a:r>
              <a:rPr lang="pt-BR" sz="3200" dirty="0"/>
              <a:t> e </a:t>
            </a:r>
            <a:r>
              <a:rPr lang="pt-BR" sz="3200" dirty="0" err="1"/>
              <a:t>observational</a:t>
            </a:r>
            <a:r>
              <a:rPr lang="pt-BR" sz="3200" dirty="0"/>
              <a:t> </a:t>
            </a:r>
            <a:r>
              <a:rPr lang="pt-BR" sz="3200" dirty="0" err="1"/>
              <a:t>learning</a:t>
            </a:r>
            <a:r>
              <a:rPr lang="pt-BR" sz="3200" dirty="0"/>
              <a:t>. (KISHIMOTO, 2004) / (SCHWAB, 2004)</a:t>
            </a:r>
          </a:p>
          <a:p>
            <a:pPr algn="ctr"/>
            <a:endParaRPr lang="pt-BR" sz="320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717032"/>
            <a:ext cx="2016224" cy="287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Perguntar ao computador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9512" y="1196752"/>
            <a:ext cx="871296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Escreva um programa em qualquer linguagem de programação que responda as seguintes perguntas: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pt-BR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“Se Marcos é médico, então ele é clínico geral”,</a:t>
            </a:r>
          </a:p>
          <a:p>
            <a:pPr marL="457200" indent="-4572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“Se amanhecer chovendo, então não vou à praia”.</a:t>
            </a:r>
            <a:endParaRPr lang="pt-B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64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Perguntar ao computador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9512" y="1196752"/>
            <a:ext cx="871296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“Se chove, então faz frio” poderá também ser ditas das seguintes maneiras: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Se chove, faz frio.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Faz frio, se chove.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Quando chove, faz frio.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Chover implica fazer frio.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Chover é condição suficiente para fazer frio.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Fazer frio é condição necessária para chover.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Chove somente se faz frio.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t-BR" sz="2800" dirty="0"/>
              <a:t>Toda vez que chove, faz frio.</a:t>
            </a:r>
          </a:p>
          <a:p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128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Perguntas</a:t>
            </a:r>
            <a:endParaRPr lang="pt-PT" b="1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79513" y="1192098"/>
            <a:ext cx="91440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2800" dirty="0"/>
              <a:t>Será que as seguintes tarefas podem atualmente ser executadas por computadores?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Jogar razoavelmente um jogo de Tênis (ou </a:t>
            </a:r>
            <a:r>
              <a:rPr lang="pt-BR" sz="2800" dirty="0" err="1"/>
              <a:t>Ping-Pong</a:t>
            </a:r>
            <a:r>
              <a:rPr lang="pt-BR" sz="2800" dirty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Jogar um jogo de Xadrez como um profissional.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Conduzir um automóvel numa </a:t>
            </a:r>
            <a:r>
              <a:rPr lang="pt-BR" sz="2800" dirty="0" err="1"/>
              <a:t>auto-estrada</a:t>
            </a:r>
            <a:r>
              <a:rPr lang="pt-BR" sz="2800" dirty="0"/>
              <a:t> pouco movimentada.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Conduzir um automóvel no centro de São Paulo.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Inventar uma anedota com piada.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Traduzir Português para Inglês em tempo real.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Fornecer aconselhamento legal numa dada área.</a:t>
            </a:r>
          </a:p>
          <a:p>
            <a:pPr marL="457200" indent="-457200">
              <a:buFont typeface="+mj-lt"/>
              <a:buAutoNum type="arabicPeriod"/>
            </a:pPr>
            <a:endParaRPr lang="pt-BR" sz="2800" dirty="0"/>
          </a:p>
          <a:p>
            <a:pPr algn="ctr"/>
            <a:r>
              <a:rPr lang="pt-BR" sz="2800" dirty="0"/>
              <a:t>Quais as dificuldades nas tarefas que não podem?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9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História da IA</a:t>
            </a:r>
            <a:endParaRPr lang="pt-PT" b="1" dirty="0"/>
          </a:p>
        </p:txBody>
      </p:sp>
      <p:sp>
        <p:nvSpPr>
          <p:cNvPr id="3" name="Retângulo 2"/>
          <p:cNvSpPr/>
          <p:nvPr/>
        </p:nvSpPr>
        <p:spPr>
          <a:xfrm>
            <a:off x="395537" y="1124744"/>
            <a:ext cx="82809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Gestação da IA (1943-1956)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McCulloch</a:t>
            </a:r>
            <a:r>
              <a:rPr lang="pt-BR" sz="2400" dirty="0"/>
              <a:t>, </a:t>
            </a:r>
            <a:r>
              <a:rPr lang="pt-BR" sz="2400" dirty="0" err="1"/>
              <a:t>Pitts</a:t>
            </a:r>
            <a:r>
              <a:rPr lang="pt-BR" sz="2400" dirty="0"/>
              <a:t>, Shannon, Turing, </a:t>
            </a:r>
            <a:r>
              <a:rPr lang="pt-BR" sz="2400" dirty="0" err="1"/>
              <a:t>Minsky</a:t>
            </a:r>
            <a:r>
              <a:rPr lang="pt-BR" sz="2400" dirty="0"/>
              <a:t>, McCarthy, Rochester, </a:t>
            </a:r>
            <a:r>
              <a:rPr lang="pt-BR" sz="2400" dirty="0" err="1"/>
              <a:t>Newell</a:t>
            </a:r>
            <a:r>
              <a:rPr lang="pt-BR" sz="2400" dirty="0"/>
              <a:t>, Simon (MIT, CMU, Stanford, IBM)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Dartmouth</a:t>
            </a:r>
            <a:r>
              <a:rPr lang="pt-BR" sz="2400" dirty="0"/>
              <a:t> </a:t>
            </a:r>
            <a:r>
              <a:rPr lang="pt-BR" sz="2400" dirty="0" err="1"/>
              <a:t>College</a:t>
            </a:r>
            <a:r>
              <a:rPr lang="pt-BR" sz="2400" dirty="0"/>
              <a:t> Workshop (1956) - Nascimento da 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 err="1"/>
              <a:t>Entuasiasmo</a:t>
            </a:r>
            <a:r>
              <a:rPr lang="pt-BR" sz="2400" dirty="0"/>
              <a:t> Inicial, Grandes Expectativas (1952-69)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GPS, Xadrez, Damas, </a:t>
            </a:r>
            <a:r>
              <a:rPr lang="pt-BR" sz="2400" dirty="0" err="1"/>
              <a:t>Lisp</a:t>
            </a:r>
            <a:r>
              <a:rPr lang="pt-BR" sz="2400" dirty="0"/>
              <a:t> (1958), Mundo dos Blocos, </a:t>
            </a:r>
            <a:r>
              <a:rPr lang="pt-BR" sz="2400" dirty="0" err="1"/>
              <a:t>Analogy</a:t>
            </a:r>
            <a:endParaRPr lang="pt-B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Uma Dose de Realidade (1966-1974)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Sistemas Baseados em Conhecimento (1969-1979)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Dendral</a:t>
            </a:r>
            <a:r>
              <a:rPr lang="pt-BR" sz="2400" dirty="0"/>
              <a:t>, </a:t>
            </a:r>
            <a:r>
              <a:rPr lang="pt-BR" sz="2400" dirty="0" err="1"/>
              <a:t>Mycin</a:t>
            </a:r>
            <a:r>
              <a:rPr lang="pt-BR" sz="2400" dirty="0"/>
              <a:t>, Prospector.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IA Torna-se uma Indústria (1980-1988)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/>
              <a:t>Sistemas Periciais, Visão por Computador, Robótica.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 Regresso das Redes Neurais (1986-1996)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Eventos Recentes (1987-presente)</a:t>
            </a:r>
          </a:p>
        </p:txBody>
      </p:sp>
    </p:spTree>
    <p:extLst>
      <p:ext uri="{BB962C8B-B14F-4D97-AF65-F5344CB8AC3E}">
        <p14:creationId xmlns:p14="http://schemas.microsoft.com/office/powerpoint/2010/main" val="3310777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sp>
        <p:nvSpPr>
          <p:cNvPr id="3" name="Retângulo 2"/>
          <p:cNvSpPr/>
          <p:nvPr/>
        </p:nvSpPr>
        <p:spPr>
          <a:xfrm>
            <a:off x="395537" y="1186874"/>
            <a:ext cx="828091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/>
              <a:t>Um </a:t>
            </a:r>
            <a:r>
              <a:rPr lang="pt-BR" sz="3200" b="1" dirty="0"/>
              <a:t>silogismo</a:t>
            </a:r>
            <a:r>
              <a:rPr lang="pt-BR" sz="3200" dirty="0"/>
              <a:t> (do </a:t>
            </a:r>
            <a:r>
              <a:rPr lang="pt-BR" sz="3200" dirty="0">
                <a:hlinkClick r:id="rId2" tooltip="Língua grega antiga"/>
              </a:rPr>
              <a:t>grego antigo</a:t>
            </a:r>
            <a:r>
              <a:rPr lang="pt-BR" sz="3200" dirty="0"/>
              <a:t>  "conexão de </a:t>
            </a:r>
            <a:r>
              <a:rPr lang="pt-BR" sz="3200" dirty="0" err="1"/>
              <a:t>idéias</a:t>
            </a:r>
            <a:r>
              <a:rPr lang="pt-BR" sz="3200" dirty="0"/>
              <a:t>", "raciocínio") é um termo </a:t>
            </a:r>
            <a:r>
              <a:rPr lang="pt-BR" sz="3200" dirty="0">
                <a:hlinkClick r:id="rId3" tooltip="Filosofia"/>
              </a:rPr>
              <a:t>filosófico</a:t>
            </a:r>
            <a:r>
              <a:rPr lang="pt-BR" sz="3200" dirty="0"/>
              <a:t> com o qual </a:t>
            </a:r>
            <a:r>
              <a:rPr lang="pt-BR" sz="3200" dirty="0">
                <a:hlinkClick r:id="rId4" tooltip="Aristóteles"/>
              </a:rPr>
              <a:t>Aristóteles</a:t>
            </a:r>
            <a:r>
              <a:rPr lang="pt-BR" sz="3200" dirty="0"/>
              <a:t> designou a argumentação lógica perfeita e que mais tarde veio a ser chamada de silogismo, constituída de três proposições declarativas que se conectam de tal modo que a partir das duas primeiras, chamadas </a:t>
            </a:r>
            <a:r>
              <a:rPr lang="pt-BR" sz="3200" dirty="0">
                <a:hlinkClick r:id="rId5" tooltip="Premissa"/>
              </a:rPr>
              <a:t>premissas</a:t>
            </a:r>
            <a:r>
              <a:rPr lang="pt-BR" sz="3200" dirty="0"/>
              <a:t>, é possível deduzir uma conclusão.</a:t>
            </a:r>
          </a:p>
        </p:txBody>
      </p:sp>
    </p:spTree>
    <p:extLst>
      <p:ext uri="{BB962C8B-B14F-4D97-AF65-F5344CB8AC3E}">
        <p14:creationId xmlns:p14="http://schemas.microsoft.com/office/powerpoint/2010/main" val="3653181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00808"/>
            <a:ext cx="734481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9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 dirty="0"/>
              <a:t>Por que estudar IA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25" y="1011500"/>
            <a:ext cx="857815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Inteligência Artificial é hoje um domínio do conhecimento cada vez mais ‘na moda’. Dela fala-se, escreve-se, ouve-se falar, lê-se. Mas saberemos nós o que é na verdade esta ciência, o que estuda, que aplicações práticas tem?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A Inteligência Artificial é por um lado uma ciência, que procura estudar e compreender o fenómeno da </a:t>
            </a:r>
            <a:r>
              <a:rPr lang="pt-BR" sz="2400" dirty="0">
                <a:hlinkClick r:id="rId2"/>
              </a:rPr>
              <a:t>inteligência</a:t>
            </a:r>
            <a:r>
              <a:rPr lang="pt-BR" sz="2400" dirty="0"/>
              <a:t>, e por outro um ramo da engenharia, na medida em que procura construir instrumentos para apoiar a inteligência humana. A IA é inteligência como computação, tenta simular o pensamento dos peritos e os nossos </a:t>
            </a:r>
            <a:r>
              <a:rPr lang="pt-BR" sz="2400" dirty="0">
                <a:hlinkClick r:id="rId3"/>
              </a:rPr>
              <a:t>fenómenos cognitivos.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55890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12" y="1268760"/>
            <a:ext cx="51437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84784"/>
            <a:ext cx="684313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2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8125826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7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8015277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2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628800"/>
            <a:ext cx="727960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1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31347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89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Silogismo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60848"/>
            <a:ext cx="783971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23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Veiculo Autônomo</a:t>
            </a:r>
            <a:endParaRPr lang="pt-PT" b="1" dirty="0"/>
          </a:p>
        </p:txBody>
      </p:sp>
      <p:pic>
        <p:nvPicPr>
          <p:cNvPr id="2" name="Veículo autônomo (Low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8" y="946460"/>
            <a:ext cx="7920880" cy="59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3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 err="1"/>
              <a:t>Particle</a:t>
            </a:r>
            <a:r>
              <a:rPr lang="pt-BR" dirty="0"/>
              <a:t> </a:t>
            </a:r>
            <a:r>
              <a:rPr lang="pt-BR" dirty="0" err="1"/>
              <a:t>Swarm</a:t>
            </a:r>
            <a:endParaRPr lang="pt-PT" b="1" dirty="0"/>
          </a:p>
        </p:txBody>
      </p:sp>
      <p:pic>
        <p:nvPicPr>
          <p:cNvPr id="3" name="Particle Swarm with Matlab using GPU (Low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5616" y="980728"/>
            <a:ext cx="7416824" cy="55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Controlador baseado em Redes Neurais (CHN)</a:t>
            </a:r>
            <a:endParaRPr lang="pt-PT" b="1" dirty="0"/>
          </a:p>
        </p:txBody>
      </p:sp>
      <p:pic>
        <p:nvPicPr>
          <p:cNvPr id="5" name="Contrador Híbrido Neural em Java vs 1.3 (Low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-603448"/>
            <a:ext cx="7269502" cy="718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99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3600" b="1" dirty="0"/>
              <a:t>Por que estudar IA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314325" y="1867471"/>
            <a:ext cx="85781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400" dirty="0"/>
              <a:t>Computadores podem aprender?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789040"/>
            <a:ext cx="2857500" cy="23050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84984"/>
            <a:ext cx="279082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23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Controlador baseado em Redes </a:t>
            </a:r>
            <a:r>
              <a:rPr lang="pt-BR" dirty="0" err="1"/>
              <a:t>Neuriais</a:t>
            </a:r>
            <a:r>
              <a:rPr lang="pt-BR" dirty="0"/>
              <a:t> (CHN)</a:t>
            </a:r>
            <a:endParaRPr lang="pt-PT" b="1" dirty="0"/>
          </a:p>
        </p:txBody>
      </p:sp>
      <p:pic>
        <p:nvPicPr>
          <p:cNvPr id="2" name="Java (Low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980728"/>
            <a:ext cx="748883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2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 err="1"/>
              <a:t>Perceptron</a:t>
            </a:r>
            <a:r>
              <a:rPr lang="pt-BR" dirty="0"/>
              <a:t> em C++</a:t>
            </a:r>
            <a:endParaRPr lang="pt-PT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40768"/>
            <a:ext cx="8280920" cy="46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16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 err="1"/>
              <a:t>Hopfield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7344816" cy="55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59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 err="1"/>
              <a:t>Hopfield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26219"/>
            <a:ext cx="7416824" cy="560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Segmentação de imagens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980728"/>
            <a:ext cx="5685327" cy="57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707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Segmentação de imagens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80728"/>
            <a:ext cx="5112568" cy="57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949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Dosimetria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964683"/>
            <a:ext cx="3285295" cy="574352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85949"/>
            <a:ext cx="3300210" cy="574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35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Dosimetria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908720"/>
            <a:ext cx="3384376" cy="58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68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411761" y="3200400"/>
            <a:ext cx="5013506" cy="1676400"/>
          </a:xfrm>
        </p:spPr>
        <p:txBody>
          <a:bodyPr>
            <a:normAutofit/>
          </a:bodyPr>
          <a:lstStyle/>
          <a:p>
            <a:r>
              <a:rPr lang="pt-BR" sz="4800" dirty="0"/>
              <a:t>Dúvidas</a:t>
            </a:r>
          </a:p>
        </p:txBody>
      </p:sp>
      <p:sp>
        <p:nvSpPr>
          <p:cNvPr id="5" name="Oval 1"/>
          <p:cNvSpPr/>
          <p:nvPr/>
        </p:nvSpPr>
        <p:spPr>
          <a:xfrm>
            <a:off x="179814" y="2928764"/>
            <a:ext cx="2057400" cy="2057400"/>
          </a:xfrm>
          <a:prstGeom prst="ellipse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ln w="82550">
            <a:noFill/>
          </a:ln>
          <a:effectLst>
            <a:outerShdw blurRad="1270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prstClr val="white"/>
                </a:solidFill>
              </a:rPr>
              <a:t>             </a:t>
            </a:r>
          </a:p>
        </p:txBody>
      </p:sp>
      <p:sp>
        <p:nvSpPr>
          <p:cNvPr id="6" name="Oval 2"/>
          <p:cNvSpPr/>
          <p:nvPr/>
        </p:nvSpPr>
        <p:spPr>
          <a:xfrm>
            <a:off x="425142" y="3285728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9900" dirty="0">
                <a:solidFill>
                  <a:prstClr val="white"/>
                </a:solidFill>
              </a:rPr>
              <a:t>?</a:t>
            </a:r>
          </a:p>
        </p:txBody>
      </p:sp>
      <p:sp>
        <p:nvSpPr>
          <p:cNvPr id="9" name="Oval 5">
            <a:hlinkClick r:id="rId2" action="ppaction://hlinksldjump"/>
          </p:cNvPr>
          <p:cNvSpPr/>
          <p:nvPr/>
        </p:nvSpPr>
        <p:spPr>
          <a:xfrm>
            <a:off x="8348600" y="162777"/>
            <a:ext cx="523557" cy="438205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prstClr val="white"/>
                </a:solidFill>
              </a:rPr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283419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EXPERT SINTA</a:t>
            </a:r>
            <a:endParaRPr lang="pt-PT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4325" y="1011500"/>
            <a:ext cx="85781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/>
              <a:t>Software desenvolvido pela Universidade Federal do  Ceará que utiliza os conceitos do PROLOG.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Sistemas Especialistas (</a:t>
            </a:r>
            <a:r>
              <a:rPr lang="pt-BR" sz="2800" dirty="0" err="1"/>
              <a:t>SEs</a:t>
            </a:r>
            <a:r>
              <a:rPr lang="pt-BR" sz="2800" dirty="0"/>
              <a:t>) por meio de uma linguagem simples.</a:t>
            </a:r>
          </a:p>
          <a:p>
            <a:pPr algn="just"/>
            <a:endParaRPr lang="pt-BR" sz="2800" dirty="0"/>
          </a:p>
          <a:p>
            <a:pPr algn="just"/>
            <a:endParaRPr lang="pt-BR" sz="28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3284984"/>
            <a:ext cx="3876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Sistema de diagnóstico médico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96752"/>
            <a:ext cx="7187669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78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DIAGNÓSTICO DE TUMORES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2071" y="1340768"/>
            <a:ext cx="8817544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Diagnóstico de tumores do ângulo ponto- cerebelar com o auxílio de técnicas de inteligência artificial.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Obtenção de modelo discriminatório entre diagnóstico de tumores do ângulo ponto-cerebelar e de distúrbios </a:t>
            </a:r>
          </a:p>
          <a:p>
            <a:r>
              <a:rPr lang="pt-BR" sz="3200" dirty="0"/>
              <a:t>otorrinolaringológicos.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Utilização de técnicas de indução em árvores de decisão e apresentou bom nível de acurácia (88,4%).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52796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Correção de estrabismo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2071" y="1340768"/>
            <a:ext cx="88175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Uso da rede neural artificial no planejamento cirúrgico da correção do estrabismo.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Desenvolvimento de uma rede neural artificial para planejar a estratégia cirúrgica em pacientes portadores de estrabismo sensorial, com desvio horizontal.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3200" dirty="0"/>
          </a:p>
          <a:p>
            <a:pPr algn="ctr"/>
            <a:r>
              <a:rPr lang="pt-BR" sz="3200" dirty="0"/>
              <a:t>(Arq. Bras. Oftalmol. vol.67 no.3 São Paulo Maio/Junho 2004)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87612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Gestão e negocio</a:t>
            </a:r>
            <a:endParaRPr lang="pt-PT" b="1" dirty="0"/>
          </a:p>
        </p:txBody>
      </p:sp>
      <p:sp>
        <p:nvSpPr>
          <p:cNvPr id="2" name="Retângulo 1"/>
          <p:cNvSpPr/>
          <p:nvPr/>
        </p:nvSpPr>
        <p:spPr>
          <a:xfrm>
            <a:off x="172071" y="1340768"/>
            <a:ext cx="881754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Varejo e Bancos: Avaliação de financiamento, previsão de demanda de produtos.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Seguro: avaliação de riscos, cálculo do prêmio do seguro.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Marketing: Mala direta, perfil do consumidor.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Banco de investimento: gerência de carteira, previsão de ativos financeiros.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/>
              <a:t>Vigilância: detecção de transações fraudulentas em bolsas, cartões de crédito.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1326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9513" y="-99392"/>
            <a:ext cx="7269502" cy="838200"/>
          </a:xfrm>
        </p:spPr>
        <p:txBody>
          <a:bodyPr>
            <a:noAutofit/>
          </a:bodyPr>
          <a:lstStyle/>
          <a:p>
            <a:r>
              <a:rPr lang="pt-BR" dirty="0"/>
              <a:t>Negócios Inteligentes</a:t>
            </a:r>
            <a:endParaRPr lang="pt-PT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00808"/>
            <a:ext cx="842696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24725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ingPowerPoint2010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6122DDB-29A5-49A2-9495-AE133BD4F1B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IntroducingPowerPoint2010</Template>
  <TotalTime>0</TotalTime>
  <Words>849</Words>
  <Application>Microsoft Office PowerPoint</Application>
  <PresentationFormat>Apresentação na tela (4:3)</PresentationFormat>
  <Paragraphs>102</Paragraphs>
  <Slides>38</Slides>
  <Notes>1</Notes>
  <HiddenSlides>0</HiddenSlides>
  <MMClips>4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Georgia</vt:lpstr>
      <vt:lpstr>Times New Roman</vt:lpstr>
      <vt:lpstr>IntroducingPowerPoint2010</vt:lpstr>
      <vt:lpstr>Inteligência Artificial</vt:lpstr>
      <vt:lpstr>Por que estudar IA</vt:lpstr>
      <vt:lpstr>Por que estudar IA</vt:lpstr>
      <vt:lpstr>EXPERT SINTA</vt:lpstr>
      <vt:lpstr>Sistema de diagnóstico médico</vt:lpstr>
      <vt:lpstr>DIAGNÓSTICO DE TUMORES</vt:lpstr>
      <vt:lpstr>Correção de estrabismo</vt:lpstr>
      <vt:lpstr>Gestão e negocio</vt:lpstr>
      <vt:lpstr>Negócios Inteligentes</vt:lpstr>
      <vt:lpstr>Sistemas Inteligentes</vt:lpstr>
      <vt:lpstr>Data mining</vt:lpstr>
      <vt:lpstr>Jogos</vt:lpstr>
      <vt:lpstr>Jogos</vt:lpstr>
      <vt:lpstr>Perguntar ao computador</vt:lpstr>
      <vt:lpstr>Perguntar ao computador</vt:lpstr>
      <vt:lpstr>Perguntas</vt:lpstr>
      <vt:lpstr>História da IA</vt:lpstr>
      <vt:lpstr>Silogismo</vt:lpstr>
      <vt:lpstr>Silogismo</vt:lpstr>
      <vt:lpstr>Silogismo</vt:lpstr>
      <vt:lpstr>Silogismo</vt:lpstr>
      <vt:lpstr>Silogismo</vt:lpstr>
      <vt:lpstr>Silogismo</vt:lpstr>
      <vt:lpstr>Silogismo</vt:lpstr>
      <vt:lpstr>Silogismo</vt:lpstr>
      <vt:lpstr>Silogismo</vt:lpstr>
      <vt:lpstr>Veiculo Autônomo</vt:lpstr>
      <vt:lpstr>Particle Swarm</vt:lpstr>
      <vt:lpstr>Controlador baseado em Redes Neurais (CHN)</vt:lpstr>
      <vt:lpstr>Controlador baseado em Redes Neuriais (CHN)</vt:lpstr>
      <vt:lpstr>Perceptron em C++</vt:lpstr>
      <vt:lpstr>Hopfield</vt:lpstr>
      <vt:lpstr>Hopfield</vt:lpstr>
      <vt:lpstr>Segmentação de imagens</vt:lpstr>
      <vt:lpstr>Segmentação de imagens</vt:lpstr>
      <vt:lpstr>Dosimetria</vt:lpstr>
      <vt:lpstr>Dosimetria</vt:lpstr>
      <vt:lpstr>Dúvidas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2011-05-06T13:39:30Z</dcterms:created>
  <dcterms:modified xsi:type="dcterms:W3CDTF">2017-02-23T22:24:12Z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TC016745519991</vt:lpwstr>
  </property>
</Properties>
</file>